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2" r:id="rId5"/>
    <p:sldId id="259" r:id="rId6"/>
    <p:sldId id="263" r:id="rId7"/>
    <p:sldId id="260" r:id="rId8"/>
    <p:sldId id="265" r:id="rId9"/>
    <p:sldId id="261"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3" autoAdjust="0"/>
    <p:restoredTop sz="94660"/>
  </p:normalViewPr>
  <p:slideViewPr>
    <p:cSldViewPr snapToGrid="0">
      <p:cViewPr varScale="1">
        <p:scale>
          <a:sx n="69" d="100"/>
          <a:sy n="69" d="100"/>
        </p:scale>
        <p:origin x="60"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1/6/2021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9527" y="817418"/>
            <a:ext cx="9745085" cy="4502727"/>
          </a:xfrm>
        </p:spPr>
        <p:txBody>
          <a:bodyPr>
            <a:normAutofit/>
          </a:bodyPr>
          <a:lstStyle/>
          <a:p>
            <a:pPr algn="ctr"/>
            <a:r>
              <a:rPr lang="en-US" sz="3200" b="1" dirty="0" smtClean="0">
                <a:latin typeface="Poor Richard" panose="02080502050505020702" pitchFamily="18" charset="0"/>
              </a:rPr>
              <a:t>Business Pitch </a:t>
            </a:r>
            <a:br>
              <a:rPr lang="en-US" sz="3200" b="1" dirty="0" smtClean="0">
                <a:latin typeface="Poor Richard" panose="02080502050505020702" pitchFamily="18" charset="0"/>
              </a:rPr>
            </a:br>
            <a:r>
              <a:rPr lang="en-US" sz="3200" b="1" dirty="0">
                <a:latin typeface="Poor Richard" panose="02080502050505020702" pitchFamily="18" charset="0"/>
              </a:rPr>
              <a:t/>
            </a:r>
            <a:br>
              <a:rPr lang="en-US" sz="3200" b="1" dirty="0">
                <a:latin typeface="Poor Richard" panose="02080502050505020702" pitchFamily="18" charset="0"/>
              </a:rPr>
            </a:br>
            <a:r>
              <a:rPr lang="en-US" sz="3200" b="1" dirty="0" smtClean="0">
                <a:latin typeface="Poor Richard" panose="02080502050505020702" pitchFamily="18" charset="0"/>
              </a:rPr>
              <a:t/>
            </a:r>
            <a:br>
              <a:rPr lang="en-US" sz="3200" b="1" dirty="0" smtClean="0">
                <a:latin typeface="Poor Richard" panose="02080502050505020702" pitchFamily="18" charset="0"/>
              </a:rPr>
            </a:br>
            <a:r>
              <a:rPr lang="en-US" sz="3200" dirty="0" smtClean="0">
                <a:latin typeface="Poor Richard" panose="02080502050505020702" pitchFamily="18" charset="0"/>
              </a:rPr>
              <a:t>Author </a:t>
            </a:r>
            <a:br>
              <a:rPr lang="en-US" sz="3200" dirty="0" smtClean="0">
                <a:latin typeface="Poor Richard" panose="02080502050505020702" pitchFamily="18" charset="0"/>
              </a:rPr>
            </a:br>
            <a:r>
              <a:rPr lang="en-US" sz="3200" dirty="0" smtClean="0">
                <a:latin typeface="Poor Richard" panose="02080502050505020702" pitchFamily="18" charset="0"/>
              </a:rPr>
              <a:t>Institutional Affiliation </a:t>
            </a:r>
            <a:br>
              <a:rPr lang="en-US" sz="3200" dirty="0" smtClean="0">
                <a:latin typeface="Poor Richard" panose="02080502050505020702" pitchFamily="18" charset="0"/>
              </a:rPr>
            </a:br>
            <a:r>
              <a:rPr lang="en-US" sz="3200" dirty="0" smtClean="0">
                <a:latin typeface="Poor Richard" panose="02080502050505020702" pitchFamily="18" charset="0"/>
              </a:rPr>
              <a:t>Instructor </a:t>
            </a:r>
            <a:br>
              <a:rPr lang="en-US" sz="3200" dirty="0" smtClean="0">
                <a:latin typeface="Poor Richard" panose="02080502050505020702" pitchFamily="18" charset="0"/>
              </a:rPr>
            </a:br>
            <a:r>
              <a:rPr lang="en-US" sz="3200" dirty="0" smtClean="0">
                <a:latin typeface="Poor Richard" panose="02080502050505020702" pitchFamily="18" charset="0"/>
              </a:rPr>
              <a:t>Course code </a:t>
            </a:r>
            <a:br>
              <a:rPr lang="en-US" sz="3200" dirty="0" smtClean="0">
                <a:latin typeface="Poor Richard" panose="02080502050505020702" pitchFamily="18" charset="0"/>
              </a:rPr>
            </a:br>
            <a:r>
              <a:rPr lang="en-US" sz="3200" dirty="0" smtClean="0">
                <a:latin typeface="Poor Richard" panose="02080502050505020702" pitchFamily="18" charset="0"/>
              </a:rPr>
              <a:t>Date of submission </a:t>
            </a:r>
            <a:endParaRPr lang="en-US" sz="3200" dirty="0">
              <a:latin typeface="Poor Richard" panose="02080502050505020702" pitchFamily="18" charset="0"/>
            </a:endParaRPr>
          </a:p>
        </p:txBody>
      </p:sp>
    </p:spTree>
    <p:extLst>
      <p:ext uri="{BB962C8B-B14F-4D97-AF65-F5344CB8AC3E}">
        <p14:creationId xmlns:p14="http://schemas.microsoft.com/office/powerpoint/2010/main" val="3054844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73" y="624110"/>
            <a:ext cx="9911339" cy="775199"/>
          </a:xfrm>
        </p:spPr>
        <p:txBody>
          <a:bodyPr/>
          <a:lstStyle/>
          <a:p>
            <a:pPr algn="ctr"/>
            <a:r>
              <a:rPr lang="en-US" b="1" dirty="0" smtClean="0">
                <a:latin typeface="Poor Richard" panose="02080502050505020702" pitchFamily="18" charset="0"/>
              </a:rPr>
              <a:t>Business Pitch</a:t>
            </a:r>
            <a:endParaRPr lang="en-US" b="1" dirty="0">
              <a:latin typeface="Poor Richard" panose="02080502050505020702" pitchFamily="18" charset="0"/>
            </a:endParaRPr>
          </a:p>
        </p:txBody>
      </p:sp>
      <p:sp>
        <p:nvSpPr>
          <p:cNvPr id="3" name="Content Placeholder 2"/>
          <p:cNvSpPr>
            <a:spLocks noGrp="1"/>
          </p:cNvSpPr>
          <p:nvPr>
            <p:ph idx="1"/>
          </p:nvPr>
        </p:nvSpPr>
        <p:spPr>
          <a:xfrm>
            <a:off x="1593273" y="1676400"/>
            <a:ext cx="9911339" cy="4234822"/>
          </a:xfrm>
        </p:spPr>
        <p:txBody>
          <a:bodyPr>
            <a:noAutofit/>
          </a:bodyPr>
          <a:lstStyle/>
          <a:p>
            <a:pPr algn="just">
              <a:lnSpc>
                <a:spcPct val="150000"/>
              </a:lnSpc>
            </a:pPr>
            <a:r>
              <a:rPr lang="en-US" dirty="0">
                <a:latin typeface="Poor Richard" panose="02080502050505020702" pitchFamily="18" charset="0"/>
              </a:rPr>
              <a:t>Admittedly, milk is considered an essential and nutritious food commodity for humans providing essential elements in the human diet. </a:t>
            </a:r>
            <a:endParaRPr lang="en-US" dirty="0" smtClean="0">
              <a:latin typeface="Poor Richard" panose="02080502050505020702" pitchFamily="18" charset="0"/>
            </a:endParaRPr>
          </a:p>
          <a:p>
            <a:pPr algn="just">
              <a:lnSpc>
                <a:spcPct val="150000"/>
              </a:lnSpc>
            </a:pPr>
            <a:r>
              <a:rPr lang="en-US" dirty="0">
                <a:latin typeface="Poor Richard" panose="02080502050505020702" pitchFamily="18" charset="0"/>
              </a:rPr>
              <a:t>In this view, milk is considered the cheapest source of animal protein, however, most countries in the Middle Eastern region do not have the capacity to maintain sufficient internal production of milk consequently requiring external supply of milk products in this region</a:t>
            </a:r>
            <a:r>
              <a:rPr lang="en-US" dirty="0" smtClean="0">
                <a:latin typeface="Poor Richard" panose="02080502050505020702" pitchFamily="18" charset="0"/>
              </a:rPr>
              <a:t>.</a:t>
            </a:r>
          </a:p>
          <a:p>
            <a:pPr algn="just">
              <a:lnSpc>
                <a:spcPct val="150000"/>
              </a:lnSpc>
            </a:pPr>
            <a:r>
              <a:rPr lang="en-US" dirty="0">
                <a:latin typeface="Poor Richard" panose="02080502050505020702" pitchFamily="18" charset="0"/>
              </a:rPr>
              <a:t>The region’s climatic conditions significantly limit its abilities in milk production. Syria and UAE experience a serious challenge of milk shortage despite the considerable increase in the per capita income in these countries. </a:t>
            </a:r>
            <a:endParaRPr lang="en-US" dirty="0" smtClean="0">
              <a:latin typeface="Poor Richard" panose="02080502050505020702" pitchFamily="18" charset="0"/>
            </a:endParaRPr>
          </a:p>
          <a:p>
            <a:pPr algn="just">
              <a:lnSpc>
                <a:spcPct val="150000"/>
              </a:lnSpc>
            </a:pPr>
            <a:r>
              <a:rPr lang="en-US" dirty="0">
                <a:latin typeface="Poor Richard" panose="02080502050505020702" pitchFamily="18" charset="0"/>
              </a:rPr>
              <a:t>Observably, there is a problem because the demand for milk products has outgrown the internal supply of milk products in this region.</a:t>
            </a:r>
          </a:p>
        </p:txBody>
      </p:sp>
    </p:spTree>
    <p:extLst>
      <p:ext uri="{BB962C8B-B14F-4D97-AF65-F5344CB8AC3E}">
        <p14:creationId xmlns:p14="http://schemas.microsoft.com/office/powerpoint/2010/main" val="3209731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0983" y="1094509"/>
            <a:ext cx="9883629" cy="4816713"/>
          </a:xfrm>
        </p:spPr>
        <p:txBody>
          <a:bodyPr>
            <a:normAutofit/>
          </a:bodyPr>
          <a:lstStyle/>
          <a:p>
            <a:pPr algn="just">
              <a:lnSpc>
                <a:spcPct val="150000"/>
              </a:lnSpc>
            </a:pPr>
            <a:r>
              <a:rPr lang="en-US" sz="2000" dirty="0">
                <a:latin typeface="Poor Richard" panose="02080502050505020702" pitchFamily="18" charset="0"/>
              </a:rPr>
              <a:t>The solution to this problem as identified in this </a:t>
            </a:r>
            <a:r>
              <a:rPr lang="en-US" sz="2000" dirty="0" smtClean="0">
                <a:latin typeface="Poor Richard" panose="02080502050505020702" pitchFamily="18" charset="0"/>
              </a:rPr>
              <a:t>proposal </a:t>
            </a:r>
            <a:r>
              <a:rPr lang="en-US" sz="2000" dirty="0">
                <a:latin typeface="Poor Richard" panose="02080502050505020702" pitchFamily="18" charset="0"/>
              </a:rPr>
              <a:t>is to import milk products from milk-rich countries like Australia to address the deficit. </a:t>
            </a:r>
            <a:endParaRPr lang="en-US" sz="2000" dirty="0" smtClean="0">
              <a:latin typeface="Poor Richard" panose="02080502050505020702" pitchFamily="18" charset="0"/>
            </a:endParaRPr>
          </a:p>
          <a:p>
            <a:pPr algn="just">
              <a:lnSpc>
                <a:spcPct val="150000"/>
              </a:lnSpc>
            </a:pPr>
            <a:r>
              <a:rPr lang="en-US" sz="2000" dirty="0">
                <a:latin typeface="Poor Richard" panose="02080502050505020702" pitchFamily="18" charset="0"/>
              </a:rPr>
              <a:t>For this reason, Sydney Instant Milk Powder Company seeks to export milk powder products which would provide essential dietary elements required for the sustenance of livelihoods</a:t>
            </a:r>
            <a:r>
              <a:rPr lang="en-US" sz="2000" dirty="0" smtClean="0">
                <a:latin typeface="Poor Richard" panose="02080502050505020702" pitchFamily="18" charset="0"/>
              </a:rPr>
              <a:t>.</a:t>
            </a:r>
          </a:p>
          <a:p>
            <a:pPr algn="just">
              <a:lnSpc>
                <a:spcPct val="150000"/>
              </a:lnSpc>
            </a:pPr>
            <a:r>
              <a:rPr lang="en-US" sz="2000" dirty="0">
                <a:latin typeface="Poor Richard" panose="02080502050505020702" pitchFamily="18" charset="0"/>
              </a:rPr>
              <a:t>Currently, the milk market segment in the Middle East is worth about 455 million dollars and is expected to reach 700 million dollars by 2023. </a:t>
            </a:r>
            <a:endParaRPr lang="en-US" sz="2000" dirty="0" smtClean="0">
              <a:latin typeface="Poor Richard" panose="02080502050505020702" pitchFamily="18" charset="0"/>
            </a:endParaRPr>
          </a:p>
          <a:p>
            <a:pPr algn="just">
              <a:lnSpc>
                <a:spcPct val="150000"/>
              </a:lnSpc>
            </a:pPr>
            <a:r>
              <a:rPr lang="en-US" sz="2000" dirty="0">
                <a:latin typeface="Poor Richard" panose="02080502050505020702" pitchFamily="18" charset="0"/>
              </a:rPr>
              <a:t>Sydney Instant Milk powder is thus expected to compete favorably in this market because the company ideally specializes in the manufacture of quality milk powder products that is made from pure, fresh, homogenized and pasteurized cow milk.</a:t>
            </a:r>
          </a:p>
        </p:txBody>
      </p:sp>
    </p:spTree>
    <p:extLst>
      <p:ext uri="{BB962C8B-B14F-4D97-AF65-F5344CB8AC3E}">
        <p14:creationId xmlns:p14="http://schemas.microsoft.com/office/powerpoint/2010/main" val="633994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9419" y="624110"/>
            <a:ext cx="9925194" cy="1280890"/>
          </a:xfrm>
        </p:spPr>
        <p:txBody>
          <a:bodyPr/>
          <a:lstStyle/>
          <a:p>
            <a:pPr algn="ctr"/>
            <a:r>
              <a:rPr lang="en-US" dirty="0" smtClean="0">
                <a:latin typeface="Poor Richard" panose="02080502050505020702" pitchFamily="18" charset="0"/>
              </a:rPr>
              <a:t>An image showing a milk processing plant</a:t>
            </a:r>
            <a:endParaRPr lang="en-US" dirty="0">
              <a:latin typeface="Poor Richard" panose="02080502050505020702" pitchFamily="18" charset="0"/>
            </a:endParaRPr>
          </a:p>
        </p:txBody>
      </p:sp>
      <p:pic>
        <p:nvPicPr>
          <p:cNvPr id="4" name="Content Placeholder 3"/>
          <p:cNvPicPr>
            <a:picLocks noGrp="1" noChangeAspect="1"/>
          </p:cNvPicPr>
          <p:nvPr>
            <p:ph idx="1"/>
          </p:nvPr>
        </p:nvPicPr>
        <p:blipFill>
          <a:blip r:embed="rId2"/>
          <a:stretch>
            <a:fillRect/>
          </a:stretch>
        </p:blipFill>
        <p:spPr>
          <a:xfrm>
            <a:off x="1579419" y="2119746"/>
            <a:ext cx="8617526" cy="4239490"/>
          </a:xfrm>
          <a:prstGeom prst="rect">
            <a:avLst/>
          </a:prstGeom>
        </p:spPr>
      </p:pic>
    </p:spTree>
    <p:extLst>
      <p:ext uri="{BB962C8B-B14F-4D97-AF65-F5344CB8AC3E}">
        <p14:creationId xmlns:p14="http://schemas.microsoft.com/office/powerpoint/2010/main" val="570008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3273" y="1357745"/>
            <a:ext cx="9911339" cy="4553477"/>
          </a:xfrm>
        </p:spPr>
        <p:txBody>
          <a:bodyPr>
            <a:normAutofit/>
          </a:bodyPr>
          <a:lstStyle/>
          <a:p>
            <a:pPr>
              <a:lnSpc>
                <a:spcPct val="150000"/>
              </a:lnSpc>
            </a:pPr>
            <a:r>
              <a:rPr lang="en-US" sz="2000" dirty="0">
                <a:latin typeface="Poor Richard" panose="02080502050505020702" pitchFamily="18" charset="0"/>
              </a:rPr>
              <a:t>Australia is recognizably a world agricultural center, known for its expertise in agriculture and production of high quality produce. </a:t>
            </a:r>
            <a:endParaRPr lang="en-US" sz="2000" dirty="0" smtClean="0">
              <a:latin typeface="Poor Richard" panose="02080502050505020702" pitchFamily="18" charset="0"/>
            </a:endParaRPr>
          </a:p>
          <a:p>
            <a:pPr>
              <a:lnSpc>
                <a:spcPct val="150000"/>
              </a:lnSpc>
            </a:pPr>
            <a:r>
              <a:rPr lang="en-US" sz="2000" dirty="0">
                <a:latin typeface="Poor Richard" panose="02080502050505020702" pitchFamily="18" charset="0"/>
              </a:rPr>
              <a:t>Similarly, the country’s products are known to safe and nutritious besides being of high quality. </a:t>
            </a:r>
            <a:endParaRPr lang="en-US" sz="2000" dirty="0" smtClean="0">
              <a:latin typeface="Poor Richard" panose="02080502050505020702" pitchFamily="18" charset="0"/>
            </a:endParaRPr>
          </a:p>
          <a:p>
            <a:pPr algn="just">
              <a:lnSpc>
                <a:spcPct val="150000"/>
              </a:lnSpc>
            </a:pPr>
            <a:r>
              <a:rPr lang="en-US" sz="2000" dirty="0">
                <a:latin typeface="Poor Richard" panose="02080502050505020702" pitchFamily="18" charset="0"/>
              </a:rPr>
              <a:t>In this sense, the country’s dairy products are observably no exception and would bring relief to the Middle East countries where there are many limiting factor for the expansion and development of milk production from cows and other dairy </a:t>
            </a:r>
            <a:r>
              <a:rPr lang="en-US" sz="2400" dirty="0">
                <a:latin typeface="Poor Richard" panose="02080502050505020702" pitchFamily="18" charset="0"/>
              </a:rPr>
              <a:t>animals</a:t>
            </a:r>
            <a:r>
              <a:rPr lang="en-US" sz="2000" dirty="0">
                <a:latin typeface="Poor Richard" panose="02080502050505020702" pitchFamily="18" charset="0"/>
              </a:rPr>
              <a:t>.</a:t>
            </a:r>
          </a:p>
        </p:txBody>
      </p:sp>
    </p:spTree>
    <p:extLst>
      <p:ext uri="{BB962C8B-B14F-4D97-AF65-F5344CB8AC3E}">
        <p14:creationId xmlns:p14="http://schemas.microsoft.com/office/powerpoint/2010/main" val="3949087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9419" y="624110"/>
            <a:ext cx="9925194" cy="1280890"/>
          </a:xfrm>
        </p:spPr>
        <p:txBody>
          <a:bodyPr>
            <a:normAutofit/>
          </a:bodyPr>
          <a:lstStyle/>
          <a:p>
            <a:pPr algn="ctr"/>
            <a:r>
              <a:rPr lang="en-US" sz="2800" b="1" dirty="0" smtClean="0">
                <a:latin typeface="Poor Richard" panose="02080502050505020702" pitchFamily="18" charset="0"/>
              </a:rPr>
              <a:t>Images showing the safe conditions in which Australian cattle are reared</a:t>
            </a:r>
            <a:endParaRPr lang="en-US" sz="2800" b="1" dirty="0">
              <a:latin typeface="Poor Richard" panose="02080502050505020702" pitchFamily="18" charset="0"/>
            </a:endParaRPr>
          </a:p>
        </p:txBody>
      </p:sp>
      <p:pic>
        <p:nvPicPr>
          <p:cNvPr id="4" name="Content Placeholder 3"/>
          <p:cNvPicPr>
            <a:picLocks noGrp="1" noChangeAspect="1"/>
          </p:cNvPicPr>
          <p:nvPr>
            <p:ph idx="1"/>
          </p:nvPr>
        </p:nvPicPr>
        <p:blipFill>
          <a:blip r:embed="rId2"/>
          <a:stretch>
            <a:fillRect/>
          </a:stretch>
        </p:blipFill>
        <p:spPr>
          <a:xfrm>
            <a:off x="5617819" y="2321793"/>
            <a:ext cx="2554445" cy="1700931"/>
          </a:xfrm>
          <a:prstGeom prst="rect">
            <a:avLst/>
          </a:prstGeom>
        </p:spPr>
      </p:pic>
      <p:pic>
        <p:nvPicPr>
          <p:cNvPr id="5" name="Picture 4"/>
          <p:cNvPicPr>
            <a:picLocks noChangeAspect="1"/>
          </p:cNvPicPr>
          <p:nvPr/>
        </p:nvPicPr>
        <p:blipFill>
          <a:blip r:embed="rId3"/>
          <a:stretch>
            <a:fillRect/>
          </a:stretch>
        </p:blipFill>
        <p:spPr>
          <a:xfrm>
            <a:off x="1464525" y="2333986"/>
            <a:ext cx="4109060" cy="1688738"/>
          </a:xfrm>
          <a:prstGeom prst="rect">
            <a:avLst/>
          </a:prstGeom>
        </p:spPr>
      </p:pic>
      <p:pic>
        <p:nvPicPr>
          <p:cNvPr id="6" name="Picture 5"/>
          <p:cNvPicPr>
            <a:picLocks noChangeAspect="1"/>
          </p:cNvPicPr>
          <p:nvPr/>
        </p:nvPicPr>
        <p:blipFill>
          <a:blip r:embed="rId4"/>
          <a:stretch>
            <a:fillRect/>
          </a:stretch>
        </p:blipFill>
        <p:spPr>
          <a:xfrm>
            <a:off x="8216498" y="2321793"/>
            <a:ext cx="3243353" cy="2164268"/>
          </a:xfrm>
          <a:prstGeom prst="rect">
            <a:avLst/>
          </a:prstGeom>
        </p:spPr>
      </p:pic>
      <p:pic>
        <p:nvPicPr>
          <p:cNvPr id="7" name="Picture 6"/>
          <p:cNvPicPr>
            <a:picLocks noChangeAspect="1"/>
          </p:cNvPicPr>
          <p:nvPr/>
        </p:nvPicPr>
        <p:blipFill>
          <a:blip r:embed="rId5"/>
          <a:stretch>
            <a:fillRect/>
          </a:stretch>
        </p:blipFill>
        <p:spPr>
          <a:xfrm>
            <a:off x="1489564" y="4022724"/>
            <a:ext cx="3090940" cy="2060627"/>
          </a:xfrm>
          <a:prstGeom prst="rect">
            <a:avLst/>
          </a:prstGeom>
        </p:spPr>
      </p:pic>
    </p:spTree>
    <p:extLst>
      <p:ext uri="{BB962C8B-B14F-4D97-AF65-F5344CB8AC3E}">
        <p14:creationId xmlns:p14="http://schemas.microsoft.com/office/powerpoint/2010/main" val="384369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65565" y="900545"/>
            <a:ext cx="9939047" cy="5010677"/>
          </a:xfrm>
        </p:spPr>
        <p:txBody>
          <a:bodyPr/>
          <a:lstStyle/>
          <a:p>
            <a:pPr algn="just">
              <a:lnSpc>
                <a:spcPct val="150000"/>
              </a:lnSpc>
            </a:pPr>
            <a:r>
              <a:rPr lang="en-US" dirty="0">
                <a:latin typeface="Poor Richard" panose="02080502050505020702" pitchFamily="18" charset="0"/>
              </a:rPr>
              <a:t>In order to gain higher customer’s purchase intentions, Sydney Instant Milk company would apply the use of TV commercials to particularly help in building trust in the mind and perception of the customers. </a:t>
            </a:r>
            <a:endParaRPr lang="en-US" dirty="0" smtClean="0">
              <a:latin typeface="Poor Richard" panose="02080502050505020702" pitchFamily="18" charset="0"/>
            </a:endParaRPr>
          </a:p>
          <a:p>
            <a:pPr algn="just">
              <a:lnSpc>
                <a:spcPct val="150000"/>
              </a:lnSpc>
            </a:pPr>
            <a:r>
              <a:rPr lang="en-US" dirty="0">
                <a:latin typeface="Poor Richard" panose="02080502050505020702" pitchFamily="18" charset="0"/>
              </a:rPr>
              <a:t>Believably, as evidenced in Khuong &amp; Nguyen (2015), building of positive attitudes and moods is directly associated with the buying intention of the customers. </a:t>
            </a:r>
            <a:endParaRPr lang="en-US" dirty="0" smtClean="0">
              <a:latin typeface="Poor Richard" panose="02080502050505020702" pitchFamily="18" charset="0"/>
            </a:endParaRPr>
          </a:p>
          <a:p>
            <a:pPr algn="just">
              <a:lnSpc>
                <a:spcPct val="150000"/>
              </a:lnSpc>
            </a:pPr>
            <a:r>
              <a:rPr lang="en-US" dirty="0">
                <a:latin typeface="Poor Richard" panose="02080502050505020702" pitchFamily="18" charset="0"/>
              </a:rPr>
              <a:t>And because the sale of milk powder products represents the major source of income for the company, building the customer’s trust and enhancing interest would be a major factor of consideration.</a:t>
            </a:r>
          </a:p>
        </p:txBody>
      </p:sp>
    </p:spTree>
    <p:extLst>
      <p:ext uri="{BB962C8B-B14F-4D97-AF65-F5344CB8AC3E}">
        <p14:creationId xmlns:p14="http://schemas.microsoft.com/office/powerpoint/2010/main" val="36765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3273" y="969818"/>
            <a:ext cx="9911339" cy="4941404"/>
          </a:xfrm>
        </p:spPr>
        <p:txBody>
          <a:bodyPr/>
          <a:lstStyle/>
          <a:p>
            <a:pPr algn="just">
              <a:lnSpc>
                <a:spcPct val="150000"/>
              </a:lnSpc>
            </a:pPr>
            <a:r>
              <a:rPr lang="en-US" sz="2000" dirty="0">
                <a:latin typeface="Poor Richard" panose="02080502050505020702" pitchFamily="18" charset="0"/>
              </a:rPr>
              <a:t>Sydney Milk Powder is packaged under strict conditions that comply with Australian and international standards ensuring our product is the highest quality suitable for export</a:t>
            </a:r>
          </a:p>
          <a:p>
            <a:pPr algn="just">
              <a:lnSpc>
                <a:spcPct val="150000"/>
              </a:lnSpc>
            </a:pPr>
            <a:r>
              <a:rPr lang="en-US" sz="2000" dirty="0">
                <a:latin typeface="Poor Richard" panose="02080502050505020702" pitchFamily="18" charset="0"/>
              </a:rPr>
              <a:t>Manufacturing and packing of our milk powder meets the high standards required by the Dairy Industry Food Act, Export Control (Milk &amp; Milk Products) HACCP &amp; GMP</a:t>
            </a:r>
            <a:r>
              <a:rPr lang="en-US" dirty="0" smtClean="0"/>
              <a:t>.</a:t>
            </a:r>
          </a:p>
          <a:p>
            <a:endParaRPr lang="en-US" dirty="0"/>
          </a:p>
        </p:txBody>
      </p:sp>
      <p:pic>
        <p:nvPicPr>
          <p:cNvPr id="4" name="Picture 3"/>
          <p:cNvPicPr>
            <a:picLocks noChangeAspect="1"/>
          </p:cNvPicPr>
          <p:nvPr/>
        </p:nvPicPr>
        <p:blipFill>
          <a:blip r:embed="rId2"/>
          <a:stretch>
            <a:fillRect/>
          </a:stretch>
        </p:blipFill>
        <p:spPr>
          <a:xfrm>
            <a:off x="2090544" y="2960639"/>
            <a:ext cx="2469094" cy="1767993"/>
          </a:xfrm>
          <a:prstGeom prst="rect">
            <a:avLst/>
          </a:prstGeom>
        </p:spPr>
      </p:pic>
      <p:pic>
        <p:nvPicPr>
          <p:cNvPr id="5" name="Picture 4"/>
          <p:cNvPicPr>
            <a:picLocks noChangeAspect="1"/>
          </p:cNvPicPr>
          <p:nvPr/>
        </p:nvPicPr>
        <p:blipFill>
          <a:blip r:embed="rId3"/>
          <a:stretch>
            <a:fillRect/>
          </a:stretch>
        </p:blipFill>
        <p:spPr>
          <a:xfrm>
            <a:off x="4559638" y="2966735"/>
            <a:ext cx="2365453" cy="1761897"/>
          </a:xfrm>
          <a:prstGeom prst="rect">
            <a:avLst/>
          </a:prstGeom>
        </p:spPr>
      </p:pic>
      <p:pic>
        <p:nvPicPr>
          <p:cNvPr id="6" name="Picture 5"/>
          <p:cNvPicPr>
            <a:picLocks noChangeAspect="1"/>
          </p:cNvPicPr>
          <p:nvPr/>
        </p:nvPicPr>
        <p:blipFill>
          <a:blip r:embed="rId4"/>
          <a:stretch>
            <a:fillRect/>
          </a:stretch>
        </p:blipFill>
        <p:spPr>
          <a:xfrm>
            <a:off x="6925091" y="2924059"/>
            <a:ext cx="2036240" cy="1804573"/>
          </a:xfrm>
          <a:prstGeom prst="rect">
            <a:avLst/>
          </a:prstGeom>
        </p:spPr>
      </p:pic>
    </p:spTree>
    <p:extLst>
      <p:ext uri="{BB962C8B-B14F-4D97-AF65-F5344CB8AC3E}">
        <p14:creationId xmlns:p14="http://schemas.microsoft.com/office/powerpoint/2010/main" val="3798145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3273" y="1413165"/>
            <a:ext cx="9911339" cy="4498058"/>
          </a:xfrm>
        </p:spPr>
        <p:txBody>
          <a:bodyPr>
            <a:normAutofit/>
          </a:bodyPr>
          <a:lstStyle/>
          <a:p>
            <a:pPr>
              <a:lnSpc>
                <a:spcPct val="150000"/>
              </a:lnSpc>
            </a:pPr>
            <a:r>
              <a:rPr lang="en-US" dirty="0">
                <a:latin typeface="Poor Richard" panose="02080502050505020702" pitchFamily="18" charset="0"/>
              </a:rPr>
              <a:t>Drinking milk and use of powdered milk has indicated a strong performance in other middle eastern countries such as Syria and Lebanon over the recent years. </a:t>
            </a:r>
            <a:endParaRPr lang="en-US" dirty="0" smtClean="0">
              <a:latin typeface="Poor Richard" panose="02080502050505020702" pitchFamily="18" charset="0"/>
            </a:endParaRPr>
          </a:p>
          <a:p>
            <a:pPr>
              <a:lnSpc>
                <a:spcPct val="150000"/>
              </a:lnSpc>
            </a:pPr>
            <a:r>
              <a:rPr lang="en-US" dirty="0">
                <a:latin typeface="Poor Richard" panose="02080502050505020702" pitchFamily="18" charset="0"/>
              </a:rPr>
              <a:t>UAE is also witnessing a gradual growth attributed to the increase in awareness in health awareness regarding the benefits of milk. </a:t>
            </a:r>
            <a:endParaRPr lang="en-US" dirty="0" smtClean="0">
              <a:latin typeface="Poor Richard" panose="02080502050505020702" pitchFamily="18" charset="0"/>
            </a:endParaRPr>
          </a:p>
          <a:p>
            <a:pPr>
              <a:lnSpc>
                <a:spcPct val="150000"/>
              </a:lnSpc>
            </a:pPr>
            <a:r>
              <a:rPr lang="en-US" dirty="0">
                <a:latin typeface="Poor Richard" panose="02080502050505020702" pitchFamily="18" charset="0"/>
              </a:rPr>
              <a:t>In the other middle eastern countries, due to the increased focus on healthier food alternatives the demand has drastically shifted from fresh milk to powdered and other forms of processed milk because these are considered healthier and more nutritious</a:t>
            </a:r>
            <a:r>
              <a:rPr lang="en-US" dirty="0" smtClean="0">
                <a:latin typeface="Poor Richard" panose="02080502050505020702" pitchFamily="18" charset="0"/>
              </a:rPr>
              <a:t>.</a:t>
            </a:r>
          </a:p>
          <a:p>
            <a:pPr>
              <a:lnSpc>
                <a:spcPct val="150000"/>
              </a:lnSpc>
            </a:pPr>
            <a:r>
              <a:rPr lang="en-US" dirty="0">
                <a:latin typeface="Poor Richard" panose="02080502050505020702" pitchFamily="18" charset="0"/>
              </a:rPr>
              <a:t>Applying a differentiated market strategy, the company’s targeted market would be all over UAE and Syria, focusing particularly on the working population</a:t>
            </a:r>
          </a:p>
        </p:txBody>
      </p:sp>
    </p:spTree>
    <p:extLst>
      <p:ext uri="{BB962C8B-B14F-4D97-AF65-F5344CB8AC3E}">
        <p14:creationId xmlns:p14="http://schemas.microsoft.com/office/powerpoint/2010/main" val="3288798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788727" y="1163783"/>
            <a:ext cx="3879273" cy="4613562"/>
          </a:xfrm>
          <a:prstGeom prst="rect">
            <a:avLst/>
          </a:prstGeom>
        </p:spPr>
      </p:pic>
      <p:pic>
        <p:nvPicPr>
          <p:cNvPr id="5" name="Picture 4"/>
          <p:cNvPicPr>
            <a:picLocks noChangeAspect="1"/>
          </p:cNvPicPr>
          <p:nvPr/>
        </p:nvPicPr>
        <p:blipFill>
          <a:blip r:embed="rId3"/>
          <a:stretch>
            <a:fillRect/>
          </a:stretch>
        </p:blipFill>
        <p:spPr>
          <a:xfrm>
            <a:off x="1801091" y="1163783"/>
            <a:ext cx="4696691" cy="4613562"/>
          </a:xfrm>
          <a:prstGeom prst="rect">
            <a:avLst/>
          </a:prstGeom>
        </p:spPr>
      </p:pic>
    </p:spTree>
    <p:extLst>
      <p:ext uri="{BB962C8B-B14F-4D97-AF65-F5344CB8AC3E}">
        <p14:creationId xmlns:p14="http://schemas.microsoft.com/office/powerpoint/2010/main" val="227456948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66</TotalTime>
  <Words>614</Words>
  <Application>Microsoft Office PowerPoint</Application>
  <PresentationFormat>Widescreen</PresentationFormat>
  <Paragraphs>24</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Century Gothic</vt:lpstr>
      <vt:lpstr>Poor Richard</vt:lpstr>
      <vt:lpstr>Wingdings 3</vt:lpstr>
      <vt:lpstr>Wisp</vt:lpstr>
      <vt:lpstr>Business Pitch    Author  Institutional Affiliation  Instructor  Course code  Date of submission </vt:lpstr>
      <vt:lpstr>Business Pitch</vt:lpstr>
      <vt:lpstr>PowerPoint Presentation</vt:lpstr>
      <vt:lpstr>An image showing a milk processing plant</vt:lpstr>
      <vt:lpstr>PowerPoint Presentation</vt:lpstr>
      <vt:lpstr>Images showing the safe conditions in which Australian cattle are reared</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Pitch    Author  Institutional Affiliation  Instructor  Course code  Date of submission </dc:title>
  <dc:creator>Steve0798266195</dc:creator>
  <cp:lastModifiedBy>Steve0798266195</cp:lastModifiedBy>
  <cp:revision>9</cp:revision>
  <dcterms:created xsi:type="dcterms:W3CDTF">2021-01-06T17:37:16Z</dcterms:created>
  <dcterms:modified xsi:type="dcterms:W3CDTF">2021-01-06T18:43:57Z</dcterms:modified>
</cp:coreProperties>
</file>